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B834"/>
    <a:srgbClr val="0E93A4"/>
    <a:srgbClr val="E2DF2E"/>
    <a:srgbClr val="CCCC00"/>
    <a:srgbClr val="009999"/>
    <a:srgbClr val="99CC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394" autoAdjust="0"/>
    <p:restoredTop sz="94660"/>
  </p:normalViewPr>
  <p:slideViewPr>
    <p:cSldViewPr snapToGrid="0">
      <p:cViewPr varScale="1">
        <p:scale>
          <a:sx n="79" d="100"/>
          <a:sy n="79" d="100"/>
        </p:scale>
        <p:origin x="38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6E26332-44A9-4901-8B6F-2A7E273CDE6A}"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393781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26332-44A9-4901-8B6F-2A7E273CDE6A}"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261350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26332-44A9-4901-8B6F-2A7E273CDE6A}"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375883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26332-44A9-4901-8B6F-2A7E273CDE6A}"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20442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E26332-44A9-4901-8B6F-2A7E273CDE6A}"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36244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E26332-44A9-4901-8B6F-2A7E273CDE6A}"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733446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E26332-44A9-4901-8B6F-2A7E273CDE6A}" type="datetimeFigureOut">
              <a:rPr lang="en-GB" smtClean="0"/>
              <a:t>08/06/2023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368407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E26332-44A9-4901-8B6F-2A7E273CDE6A}" type="datetimeFigureOut">
              <a:rPr lang="en-GB" smtClean="0"/>
              <a:t>08/06/2023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188523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26332-44A9-4901-8B6F-2A7E273CDE6A}" type="datetimeFigureOut">
              <a:rPr lang="en-GB" smtClean="0"/>
              <a:t>08/06/2023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363304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E26332-44A9-4901-8B6F-2A7E273CDE6A}"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1361187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E26332-44A9-4901-8B6F-2A7E273CDE6A}"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2A3834-10AB-4998-84CE-42BE739C05A9}" type="slidenum">
              <a:rPr lang="en-GB" smtClean="0"/>
              <a:t>‹#›</a:t>
            </a:fld>
            <a:endParaRPr lang="en-GB"/>
          </a:p>
        </p:txBody>
      </p:sp>
    </p:spTree>
    <p:extLst>
      <p:ext uri="{BB962C8B-B14F-4D97-AF65-F5344CB8AC3E}">
        <p14:creationId xmlns:p14="http://schemas.microsoft.com/office/powerpoint/2010/main" val="52431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E26332-44A9-4901-8B6F-2A7E273CDE6A}" type="datetimeFigureOut">
              <a:rPr lang="en-GB" smtClean="0"/>
              <a:t>08/06/2023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2A3834-10AB-4998-84CE-42BE739C05A9}" type="slidenum">
              <a:rPr lang="en-GB" smtClean="0"/>
              <a:t>‹#›</a:t>
            </a:fld>
            <a:endParaRPr lang="en-GB"/>
          </a:p>
        </p:txBody>
      </p:sp>
    </p:spTree>
    <p:extLst>
      <p:ext uri="{BB962C8B-B14F-4D97-AF65-F5344CB8AC3E}">
        <p14:creationId xmlns:p14="http://schemas.microsoft.com/office/powerpoint/2010/main" val="7405754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DF952B3-EE14-47C1-93AF-FEA0B16B21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24" y="249138"/>
            <a:ext cx="1345095" cy="122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 name="TextBox 8">
            <a:extLst>
              <a:ext uri="{FF2B5EF4-FFF2-40B4-BE49-F238E27FC236}">
                <a16:creationId xmlns:a16="http://schemas.microsoft.com/office/drawing/2014/main" id="{AEA7E82B-BF16-4BCE-A9F8-887985785D1D}"/>
              </a:ext>
            </a:extLst>
          </p:cNvPr>
          <p:cNvSpPr txBox="1"/>
          <p:nvPr/>
        </p:nvSpPr>
        <p:spPr>
          <a:xfrm>
            <a:off x="1589097" y="391647"/>
            <a:ext cx="5142537" cy="1384995"/>
          </a:xfrm>
          <a:prstGeom prst="rect">
            <a:avLst/>
          </a:prstGeom>
          <a:noFill/>
        </p:spPr>
        <p:txBody>
          <a:bodyPr wrap="square" lIns="91440" tIns="45720" rIns="91440" bIns="45720" rtlCol="0" anchor="t">
            <a:spAutoFit/>
          </a:bodyPr>
          <a:lstStyle/>
          <a:p>
            <a:pPr algn="r"/>
            <a:r>
              <a:rPr lang="en-GB" sz="2800" b="1" dirty="0">
                <a:solidFill>
                  <a:srgbClr val="9DB834"/>
                </a:solidFill>
                <a:latin typeface="Century Gothic"/>
              </a:rPr>
              <a:t>NEW! EYFS/KS1 </a:t>
            </a:r>
            <a:r>
              <a:rPr lang="en-GB" sz="2800" b="1" dirty="0">
                <a:latin typeface="Century Gothic"/>
              </a:rPr>
              <a:t>TEAM TEACH</a:t>
            </a:r>
          </a:p>
          <a:p>
            <a:pPr algn="r"/>
            <a:r>
              <a:rPr lang="en-GB" sz="2800" b="1" dirty="0">
                <a:latin typeface="Century Gothic"/>
              </a:rPr>
              <a:t>POSITIVE BEHAVIOUR</a:t>
            </a:r>
          </a:p>
          <a:p>
            <a:pPr algn="r"/>
            <a:r>
              <a:rPr lang="en-GB" sz="2800" b="1" dirty="0">
                <a:latin typeface="Century Gothic"/>
              </a:rPr>
              <a:t>TRAINING LEVEL 1</a:t>
            </a:r>
          </a:p>
        </p:txBody>
      </p:sp>
      <p:sp>
        <p:nvSpPr>
          <p:cNvPr id="15" name="Rectangle 14">
            <a:extLst>
              <a:ext uri="{FF2B5EF4-FFF2-40B4-BE49-F238E27FC236}">
                <a16:creationId xmlns:a16="http://schemas.microsoft.com/office/drawing/2014/main" id="{417A10CE-461C-4FBE-AA6B-A0D0EE470EF9}"/>
              </a:ext>
            </a:extLst>
          </p:cNvPr>
          <p:cNvSpPr/>
          <p:nvPr/>
        </p:nvSpPr>
        <p:spPr>
          <a:xfrm>
            <a:off x="71066" y="9549946"/>
            <a:ext cx="3353540" cy="275827"/>
          </a:xfrm>
          <a:prstGeom prst="rect">
            <a:avLst/>
          </a:prstGeom>
          <a:solidFill>
            <a:srgbClr val="E2DF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44621657-BBD6-4BCA-AAC3-52485F2EE80C}"/>
              </a:ext>
            </a:extLst>
          </p:cNvPr>
          <p:cNvSpPr/>
          <p:nvPr/>
        </p:nvSpPr>
        <p:spPr>
          <a:xfrm>
            <a:off x="3423809" y="9549178"/>
            <a:ext cx="3353540" cy="281018"/>
          </a:xfrm>
          <a:prstGeom prst="rect">
            <a:avLst/>
          </a:prstGeom>
          <a:solidFill>
            <a:srgbClr val="0E9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EF1ECB4-3F27-4AFA-B58F-F07790AB0863}"/>
              </a:ext>
            </a:extLst>
          </p:cNvPr>
          <p:cNvSpPr txBox="1"/>
          <p:nvPr/>
        </p:nvSpPr>
        <p:spPr>
          <a:xfrm>
            <a:off x="3404368" y="8782283"/>
            <a:ext cx="3229210" cy="800219"/>
          </a:xfrm>
          <a:prstGeom prst="rect">
            <a:avLst/>
          </a:prstGeom>
          <a:noFill/>
        </p:spPr>
        <p:txBody>
          <a:bodyPr wrap="square" lIns="91440" tIns="45720" rIns="91440" bIns="45720" rtlCol="0" anchor="t">
            <a:spAutoFit/>
          </a:bodyPr>
          <a:lstStyle/>
          <a:p>
            <a:pPr algn="r"/>
            <a:r>
              <a:rPr lang="en-US" sz="1200" b="1" dirty="0">
                <a:solidFill>
                  <a:srgbClr val="CCCC00"/>
                </a:solidFill>
                <a:latin typeface="Century Gothic"/>
              </a:rPr>
              <a:t>For Schools, By Schools</a:t>
            </a:r>
            <a:endParaRPr lang="en-US" sz="1200" dirty="0">
              <a:ea typeface="+mn-lt"/>
              <a:cs typeface="+mn-lt"/>
            </a:endParaRPr>
          </a:p>
          <a:p>
            <a:pPr algn="r"/>
            <a:endParaRPr lang="en-US" sz="400" b="1" dirty="0">
              <a:latin typeface="Century Gothic"/>
            </a:endParaRPr>
          </a:p>
          <a:p>
            <a:pPr algn="r"/>
            <a:r>
              <a:rPr lang="en-US" sz="1000" b="1" dirty="0">
                <a:latin typeface="Century Gothic"/>
              </a:rPr>
              <a:t>For more information and bookings:</a:t>
            </a:r>
            <a:endParaRPr lang="en-US" dirty="0"/>
          </a:p>
          <a:p>
            <a:pPr algn="r"/>
            <a:r>
              <a:rPr lang="en-US" sz="1000" b="1" dirty="0">
                <a:latin typeface="Century Gothic"/>
              </a:rPr>
              <a:t>contactus@trainingoutreach.sandmat.uk</a:t>
            </a:r>
          </a:p>
          <a:p>
            <a:pPr algn="r"/>
            <a:r>
              <a:rPr lang="en-US" sz="1000" b="1" dirty="0">
                <a:latin typeface="Century Gothic"/>
              </a:rPr>
              <a:t>www.trainingoutreach.sandmat.uk</a:t>
            </a:r>
          </a:p>
        </p:txBody>
      </p:sp>
      <p:sp>
        <p:nvSpPr>
          <p:cNvPr id="21" name="TextBox 20">
            <a:extLst>
              <a:ext uri="{FF2B5EF4-FFF2-40B4-BE49-F238E27FC236}">
                <a16:creationId xmlns:a16="http://schemas.microsoft.com/office/drawing/2014/main" id="{1B4F385D-2BCB-43A6-87B8-8E2B551DB45E}"/>
              </a:ext>
            </a:extLst>
          </p:cNvPr>
          <p:cNvSpPr txBox="1"/>
          <p:nvPr/>
        </p:nvSpPr>
        <p:spPr>
          <a:xfrm>
            <a:off x="4342277" y="3524655"/>
            <a:ext cx="2282779" cy="5393784"/>
          </a:xfrm>
          <a:prstGeom prst="rect">
            <a:avLst/>
          </a:prstGeom>
          <a:noFill/>
        </p:spPr>
        <p:txBody>
          <a:bodyPr wrap="square" lIns="91440" tIns="45720" rIns="91440" bIns="45720" rtlCol="0" anchor="t">
            <a:spAutoFit/>
          </a:bodyPr>
          <a:lstStyle/>
          <a:p>
            <a:pPr algn="r"/>
            <a:r>
              <a:rPr lang="en-GB" sz="1300" b="1" dirty="0">
                <a:latin typeface="Century Gothic"/>
              </a:rPr>
              <a:t>14</a:t>
            </a:r>
            <a:r>
              <a:rPr lang="en-GB" sz="1300" b="1" baseline="30000" dirty="0">
                <a:latin typeface="Century Gothic"/>
              </a:rPr>
              <a:t>th</a:t>
            </a:r>
            <a:r>
              <a:rPr lang="en-GB" sz="1300" b="1" dirty="0">
                <a:latin typeface="Century Gothic"/>
              </a:rPr>
              <a:t> November 2023</a:t>
            </a:r>
          </a:p>
          <a:p>
            <a:pPr algn="r"/>
            <a:r>
              <a:rPr lang="en-GB" sz="1300" b="1" dirty="0">
                <a:latin typeface="Century Gothic"/>
              </a:rPr>
              <a:t>19</a:t>
            </a:r>
            <a:r>
              <a:rPr lang="en-GB" sz="1300" b="1" baseline="30000" dirty="0">
                <a:latin typeface="Century Gothic"/>
              </a:rPr>
              <a:t>th</a:t>
            </a:r>
            <a:r>
              <a:rPr lang="en-GB" sz="1300" b="1" dirty="0">
                <a:latin typeface="Century Gothic"/>
              </a:rPr>
              <a:t> March 2024</a:t>
            </a:r>
          </a:p>
          <a:p>
            <a:pPr algn="r"/>
            <a:endParaRPr lang="en-GB" sz="1300" b="1" dirty="0">
              <a:latin typeface="Century Gothic"/>
            </a:endParaRPr>
          </a:p>
          <a:p>
            <a:pPr algn="r"/>
            <a:r>
              <a:rPr lang="en-GB" sz="1350" b="1" dirty="0">
                <a:latin typeface="Century Gothic"/>
              </a:rPr>
              <a:t>8.45am to 3.30pm</a:t>
            </a:r>
          </a:p>
          <a:p>
            <a:pPr algn="r"/>
            <a:endParaRPr lang="en-GB" sz="900" b="1" dirty="0">
              <a:latin typeface="Century Gothic"/>
            </a:endParaRPr>
          </a:p>
          <a:p>
            <a:pPr algn="r"/>
            <a:r>
              <a:rPr lang="en-GB" sz="1200" dirty="0">
                <a:latin typeface="Century Gothic"/>
              </a:rPr>
              <a:t>The Milestone School</a:t>
            </a:r>
          </a:p>
          <a:p>
            <a:pPr algn="r"/>
            <a:r>
              <a:rPr lang="en-GB" sz="1200" dirty="0">
                <a:latin typeface="Century Gothic"/>
              </a:rPr>
              <a:t>Longford Lane</a:t>
            </a:r>
          </a:p>
          <a:p>
            <a:pPr algn="r"/>
            <a:r>
              <a:rPr lang="en-GB" sz="1200" dirty="0">
                <a:latin typeface="Century Gothic"/>
              </a:rPr>
              <a:t>Gloucester</a:t>
            </a:r>
            <a:endParaRPr lang="en-GB" sz="1200" dirty="0">
              <a:latin typeface="Calibri" panose="020F0502020204030204"/>
              <a:cs typeface="Calibri" panose="020F0502020204030204"/>
            </a:endParaRPr>
          </a:p>
          <a:p>
            <a:pPr algn="r"/>
            <a:r>
              <a:rPr lang="en-GB" sz="1200" dirty="0">
                <a:latin typeface="Century Gothic"/>
              </a:rPr>
              <a:t>GL2 9EU</a:t>
            </a:r>
            <a:endParaRPr lang="en-GB" sz="1200" dirty="0">
              <a:cs typeface="Calibri"/>
            </a:endParaRPr>
          </a:p>
          <a:p>
            <a:pPr algn="r"/>
            <a:endParaRPr lang="en-US" sz="1000" b="1" dirty="0">
              <a:latin typeface="Century Gothic" panose="020B0502020202020204" pitchFamily="34" charset="0"/>
            </a:endParaRPr>
          </a:p>
          <a:p>
            <a:pPr algn="r"/>
            <a:r>
              <a:rPr lang="en-US" sz="1200" dirty="0">
                <a:latin typeface="Century Gothic"/>
              </a:rPr>
              <a:t>Suitable for practitioners in EYFS, Primary and SEND setting</a:t>
            </a:r>
            <a:endParaRPr lang="en-US" sz="800" dirty="0">
              <a:latin typeface="Century Gothic"/>
            </a:endParaRPr>
          </a:p>
          <a:p>
            <a:pPr algn="r"/>
            <a:endParaRPr lang="en-US" sz="800" dirty="0">
              <a:latin typeface="Century Gothic"/>
            </a:endParaRPr>
          </a:p>
          <a:p>
            <a:pPr algn="r"/>
            <a:r>
              <a:rPr lang="en-US" sz="800" i="1" dirty="0">
                <a:latin typeface="Century Gothic"/>
              </a:rPr>
              <a:t>Note: (Team Teach recommends whole school staff to be trained and if not at least one senior member of staff and class teacher)</a:t>
            </a:r>
            <a:endParaRPr lang="en-US" sz="800" i="1" dirty="0">
              <a:latin typeface="Century Gothic" panose="020B0502020202020204" pitchFamily="34" charset="0"/>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endParaRPr lang="en-US" sz="800" dirty="0">
              <a:latin typeface="Century Gothic"/>
            </a:endParaRPr>
          </a:p>
          <a:p>
            <a:pPr algn="r"/>
            <a:r>
              <a:rPr lang="en-US" sz="1400" b="1" dirty="0">
                <a:latin typeface="Century Gothic"/>
              </a:rPr>
              <a:t>£95pp</a:t>
            </a:r>
          </a:p>
          <a:p>
            <a:pPr algn="r"/>
            <a:r>
              <a:rPr lang="en-US" sz="1100" dirty="0">
                <a:latin typeface="Century Gothic"/>
              </a:rPr>
              <a:t>Special rates available for bespoke sessions run in your setting(s)</a:t>
            </a:r>
          </a:p>
          <a:p>
            <a:pPr algn="r"/>
            <a:endParaRPr lang="en-US" sz="1400" b="1" dirty="0">
              <a:latin typeface="Century Gothic"/>
            </a:endParaRPr>
          </a:p>
        </p:txBody>
      </p:sp>
      <p:sp>
        <p:nvSpPr>
          <p:cNvPr id="5" name="TextBox 4">
            <a:extLst>
              <a:ext uri="{FF2B5EF4-FFF2-40B4-BE49-F238E27FC236}">
                <a16:creationId xmlns:a16="http://schemas.microsoft.com/office/drawing/2014/main" id="{21890095-83EB-482E-811F-48C4B6469B8D}"/>
              </a:ext>
            </a:extLst>
          </p:cNvPr>
          <p:cNvSpPr txBox="1"/>
          <p:nvPr/>
        </p:nvSpPr>
        <p:spPr>
          <a:xfrm>
            <a:off x="224422" y="1985569"/>
            <a:ext cx="4169778" cy="8094524"/>
          </a:xfrm>
          <a:prstGeom prst="rect">
            <a:avLst/>
          </a:prstGeom>
          <a:noFill/>
        </p:spPr>
        <p:txBody>
          <a:bodyPr wrap="square" lIns="91440" tIns="45720" rIns="91440" bIns="45720" rtlCol="0" anchor="t">
            <a:spAutoFit/>
          </a:bodyPr>
          <a:lstStyle/>
          <a:p>
            <a:pPr algn="ctr"/>
            <a:r>
              <a:rPr lang="en-GB" sz="1400" b="1" dirty="0">
                <a:latin typeface="Century Gothic"/>
              </a:rPr>
              <a:t>Developing and supporting positive behaviours with transformative training that has been designed specifically for practitioners working with smaller children.</a:t>
            </a:r>
          </a:p>
          <a:p>
            <a:pPr algn="ctr"/>
            <a:endParaRPr lang="en-US" sz="1400" b="1" dirty="0">
              <a:latin typeface="Century Gothic"/>
            </a:endParaRPr>
          </a:p>
          <a:p>
            <a:endParaRPr lang="en-GB" sz="1200" dirty="0">
              <a:latin typeface="Century Gothic"/>
              <a:ea typeface="+mn-lt"/>
              <a:cs typeface="+mn-lt"/>
            </a:endParaRPr>
          </a:p>
          <a:p>
            <a:r>
              <a:rPr lang="en-GB" sz="1200" dirty="0">
                <a:latin typeface="Century Gothic"/>
                <a:ea typeface="+mn-lt"/>
                <a:cs typeface="+mn-lt"/>
              </a:rPr>
              <a:t>Team Teach Positive Behaviour Training provides a holistic approach to managing behaviour when working with both children and adults. With a strong focus on teamwork and communication to foster supportive working practices and recognise the needs of distressed individuals, the aim of this training is to help you and your setting to build strong relationships and transform challenging situations into positive outcomes. </a:t>
            </a:r>
          </a:p>
          <a:p>
            <a:endParaRPr lang="en-GB" sz="1200" dirty="0">
              <a:latin typeface="Century Gothic"/>
              <a:ea typeface="+mn-lt"/>
              <a:cs typeface="+mn-lt"/>
            </a:endParaRPr>
          </a:p>
          <a:p>
            <a:r>
              <a:rPr lang="en-GB" sz="1200" dirty="0">
                <a:latin typeface="Century Gothic"/>
                <a:cs typeface="Calibri"/>
              </a:rPr>
              <a:t>This course, which has been specifically designed to support smaller children, aims to:</a:t>
            </a:r>
          </a:p>
          <a:p>
            <a:pPr marL="171450" indent="-171450">
              <a:buFont typeface="Arial" panose="020B0604020202020204" pitchFamily="34" charset="0"/>
              <a:buChar char="•"/>
              <a:defRPr/>
            </a:pPr>
            <a:r>
              <a:rPr lang="en-GB" sz="1200" dirty="0">
                <a:latin typeface="Century Gothic"/>
              </a:rPr>
              <a:t>promote </a:t>
            </a:r>
            <a:r>
              <a:rPr kumimoji="0" lang="en-GB" sz="1200" b="0" i="0" u="none" strike="noStrike" kern="1200" cap="none" spc="0" normalizeH="0" baseline="0" noProof="0" dirty="0">
                <a:ln>
                  <a:noFill/>
                </a:ln>
                <a:effectLst/>
                <a:uLnTx/>
                <a:uFillTx/>
                <a:latin typeface="Century Gothic"/>
              </a:rPr>
              <a:t>the least intrusive positive handling strategy and a continuum of gradual and graded techniques, with an emphasis and preference for the use of verbal, non-verbal de-escalation strategies being used and exhausted before positive handling strategies are utilised.</a:t>
            </a:r>
            <a:r>
              <a:rPr lang="en-GB" sz="1200" dirty="0">
                <a:latin typeface="Century Gothic"/>
              </a:rPr>
              <a:t> </a:t>
            </a:r>
            <a:endParaRPr lang="en-GB" sz="1200" b="0" i="0" u="none" strike="noStrike" kern="1200" cap="none" spc="0" normalizeH="0" baseline="0" noProof="0" dirty="0">
              <a:ln>
                <a:noFill/>
              </a:ln>
              <a:effectLst/>
              <a:uLnTx/>
              <a:uFillTx/>
              <a:latin typeface="Century Gothic" panose="020B0502020202020204" pitchFamily="34" charset="0"/>
            </a:endParaRPr>
          </a:p>
          <a:p>
            <a:pPr marL="171450" indent="-171450">
              <a:buFont typeface="Arial" panose="020B0604020202020204" pitchFamily="34" charset="0"/>
              <a:buChar char="•"/>
              <a:defRPr/>
            </a:pPr>
            <a:r>
              <a:rPr lang="en-GB" sz="1200" dirty="0">
                <a:latin typeface="Century Gothic"/>
              </a:rPr>
              <a:t>enable</a:t>
            </a:r>
            <a:r>
              <a:rPr kumimoji="0" lang="en-GB" sz="1200" b="0" i="0" u="none" strike="noStrike" kern="1200" cap="none" spc="0" normalizeH="0" baseline="0" noProof="0" dirty="0">
                <a:ln>
                  <a:noFill/>
                </a:ln>
                <a:effectLst/>
                <a:uLnTx/>
                <a:uFillTx/>
                <a:latin typeface="Century Gothic"/>
              </a:rPr>
              <a:t> services develop acceptable and authorised responses to disruptive, disturbing, angry and aggressive behaviours in a manner that maintains positive relationships and provides safety for all.</a:t>
            </a:r>
            <a:r>
              <a:rPr lang="en-GB" sz="1200" dirty="0">
                <a:latin typeface="Century Gothic"/>
              </a:rPr>
              <a:t> </a:t>
            </a:r>
            <a:endParaRPr lang="en-GB" sz="1200" b="0" i="0" u="none" strike="noStrike" kern="1200" cap="none" spc="0" normalizeH="0" baseline="0" noProof="0" dirty="0">
              <a:ln>
                <a:noFill/>
              </a:ln>
              <a:effectLst/>
              <a:uLnTx/>
              <a:uFillTx/>
              <a:latin typeface="Century Gothic" panose="020B0502020202020204" pitchFamily="34" charset="0"/>
            </a:endParaRPr>
          </a:p>
          <a:p>
            <a:pPr marL="171450" indent="-171450">
              <a:buFont typeface="Arial" panose="020B0604020202020204" pitchFamily="34" charset="0"/>
              <a:buChar char="•"/>
              <a:defRPr/>
            </a:pPr>
            <a:r>
              <a:rPr lang="en-GB" sz="1200" dirty="0">
                <a:latin typeface="Century Gothic"/>
              </a:rPr>
              <a:t>reduce number</a:t>
            </a:r>
            <a:r>
              <a:rPr kumimoji="0" lang="en-GB" sz="1200" b="0" i="0" u="none" strike="noStrike" kern="1200" cap="none" spc="0" normalizeH="0" baseline="0" noProof="0" dirty="0">
                <a:ln>
                  <a:noFill/>
                </a:ln>
                <a:effectLst/>
                <a:uLnTx/>
                <a:uFillTx/>
                <a:latin typeface="Century Gothic"/>
              </a:rPr>
              <a:t> of serious incidents involving physical controls in all settings and to emphasise the importance of exhausting behaviour management strategies in the first instance.</a:t>
            </a:r>
            <a:endParaRPr lang="en-GB" sz="1200" b="0" i="0" u="none" strike="noStrike" kern="1200" cap="none" spc="0" normalizeH="0" baseline="0" noProof="0" dirty="0">
              <a:ln>
                <a:noFill/>
              </a:ln>
              <a:effectLst/>
              <a:uLnTx/>
              <a:uFillTx/>
              <a:latin typeface="Century Gothic"/>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Century Gothic"/>
              </a:rPr>
              <a:t>increase</a:t>
            </a:r>
            <a:r>
              <a:rPr kumimoji="0" lang="en-GB" sz="1200" b="0" i="0" u="none" strike="noStrike" kern="1200" cap="none" spc="0" normalizeH="0" baseline="0" noProof="0" dirty="0">
                <a:ln>
                  <a:noFill/>
                </a:ln>
                <a:effectLst/>
                <a:uLnTx/>
                <a:uFillTx/>
                <a:latin typeface="Century Gothic"/>
              </a:rPr>
              <a:t> the awareness of staff concerning the importance of recording and reporting, monitoring and evaluating, all incidents involving positive handling.</a:t>
            </a:r>
            <a:endParaRPr lang="en-GB" sz="1200" b="0" i="0" u="none" strike="noStrike" kern="1200" cap="none" spc="0" normalizeH="0" baseline="0" noProof="0" dirty="0">
              <a:ln>
                <a:noFill/>
              </a:ln>
              <a:effectLst/>
              <a:uLnTx/>
              <a:uFillTx/>
              <a:latin typeface="Century Gothic"/>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Century Gothic"/>
              </a:rPr>
              <a:t>provide</a:t>
            </a:r>
            <a:r>
              <a:rPr kumimoji="0" lang="en-GB" sz="1200" b="0" i="0" u="none" strike="noStrike" kern="1200" cap="none" spc="0" normalizeH="0" baseline="0" noProof="0" dirty="0">
                <a:ln>
                  <a:noFill/>
                </a:ln>
                <a:effectLst/>
                <a:uLnTx/>
                <a:uFillTx/>
                <a:latin typeface="Century Gothic"/>
              </a:rPr>
              <a:t> a process of repair and reflection for both staff and children.</a:t>
            </a:r>
            <a:endParaRPr kumimoji="0" lang="en-US" sz="1200" b="0" i="0" u="none" strike="noStrike" kern="1200" cap="none" spc="0" normalizeH="0" baseline="0" noProof="0" dirty="0">
              <a:ln>
                <a:noFill/>
              </a:ln>
              <a:effectLst/>
              <a:uLnTx/>
              <a:uFillTx/>
              <a:latin typeface="Century Gothic"/>
            </a:endParaRPr>
          </a:p>
          <a:p>
            <a:endParaRPr lang="en-GB" sz="1400" dirty="0">
              <a:latin typeface="Century Gothic" panose="020B0502020202020204" pitchFamily="34" charset="0"/>
              <a:cs typeface="Calibri" panose="020F0502020204030204"/>
            </a:endParaRPr>
          </a:p>
          <a:p>
            <a:endParaRPr lang="en-GB" sz="1400" dirty="0">
              <a:latin typeface="Century Gothic" panose="020B0502020202020204" pitchFamily="34" charset="0"/>
              <a:cs typeface="Calibri" panose="020F0502020204030204"/>
            </a:endParaRPr>
          </a:p>
          <a:p>
            <a:endParaRPr lang="en-GB" sz="1400" b="1" dirty="0">
              <a:latin typeface="Century Gothic" panose="020B0502020202020204" pitchFamily="34" charset="0"/>
              <a:cs typeface="Calibri" panose="020F0502020204030204"/>
            </a:endParaRPr>
          </a:p>
        </p:txBody>
      </p:sp>
      <p:sp>
        <p:nvSpPr>
          <p:cNvPr id="8" name="TextBox 7">
            <a:extLst>
              <a:ext uri="{FF2B5EF4-FFF2-40B4-BE49-F238E27FC236}">
                <a16:creationId xmlns:a16="http://schemas.microsoft.com/office/drawing/2014/main" id="{5CC5BF58-069A-49BA-97BC-D4CF237CF2EA}"/>
              </a:ext>
            </a:extLst>
          </p:cNvPr>
          <p:cNvSpPr txBox="1"/>
          <p:nvPr/>
        </p:nvSpPr>
        <p:spPr>
          <a:xfrm>
            <a:off x="800054" y="95250"/>
            <a:ext cx="587692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b="1" dirty="0">
                <a:solidFill>
                  <a:srgbClr val="009999"/>
                </a:solidFill>
                <a:latin typeface="Century Gothic"/>
                <a:cs typeface="Calibri"/>
              </a:rPr>
              <a:t>Supporting Achievement and Nurturing Development</a:t>
            </a:r>
          </a:p>
        </p:txBody>
      </p:sp>
      <p:pic>
        <p:nvPicPr>
          <p:cNvPr id="11" name="Picture 3" descr="A picture containing text, clipart&#10;&#10;Description automatically generated">
            <a:extLst>
              <a:ext uri="{FF2B5EF4-FFF2-40B4-BE49-F238E27FC236}">
                <a16:creationId xmlns:a16="http://schemas.microsoft.com/office/drawing/2014/main" id="{FA6C9EC5-CCCE-45F9-ABA6-ED72BC397C8A}"/>
              </a:ext>
            </a:extLst>
          </p:cNvPr>
          <p:cNvPicPr>
            <a:picLocks noChangeAspect="1"/>
          </p:cNvPicPr>
          <p:nvPr/>
        </p:nvPicPr>
        <p:blipFill>
          <a:blip r:embed="rId3"/>
          <a:stretch>
            <a:fillRect/>
          </a:stretch>
        </p:blipFill>
        <p:spPr>
          <a:xfrm>
            <a:off x="5149924" y="2073699"/>
            <a:ext cx="1186756" cy="1321468"/>
          </a:xfrm>
          <a:prstGeom prst="rect">
            <a:avLst/>
          </a:prstGeom>
        </p:spPr>
      </p:pic>
    </p:spTree>
    <p:extLst>
      <p:ext uri="{BB962C8B-B14F-4D97-AF65-F5344CB8AC3E}">
        <p14:creationId xmlns:p14="http://schemas.microsoft.com/office/powerpoint/2010/main" val="34590280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d5dacd4-58c2-46f6-85ae-62dd413f0fd4">
      <Terms xmlns="http://schemas.microsoft.com/office/infopath/2007/PartnerControls"/>
    </lcf76f155ced4ddcb4097134ff3c332f>
    <TaxCatchAll xmlns="544160ea-584a-4f5c-b489-e17acf11939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5C3CF68BBBBC947A40CF010DBE61D5B" ma:contentTypeVersion="16" ma:contentTypeDescription="Create a new document." ma:contentTypeScope="" ma:versionID="f246617360681293d6918ce0c70be896">
  <xsd:schema xmlns:xsd="http://www.w3.org/2001/XMLSchema" xmlns:xs="http://www.w3.org/2001/XMLSchema" xmlns:p="http://schemas.microsoft.com/office/2006/metadata/properties" xmlns:ns2="8d5dacd4-58c2-46f6-85ae-62dd413f0fd4" xmlns:ns3="544160ea-584a-4f5c-b489-e17acf119397" targetNamespace="http://schemas.microsoft.com/office/2006/metadata/properties" ma:root="true" ma:fieldsID="747388ab1f1e53f621e81d94ee01f767" ns2:_="" ns3:_="">
    <xsd:import namespace="8d5dacd4-58c2-46f6-85ae-62dd413f0fd4"/>
    <xsd:import namespace="544160ea-584a-4f5c-b489-e17acf1193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dacd4-58c2-46f6-85ae-62dd413f0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44160ea-584a-4f5c-b489-e17acf1193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345b5e-60d0-43a2-a334-7b02efbe8b63}" ma:internalName="TaxCatchAll" ma:showField="CatchAllData" ma:web="544160ea-584a-4f5c-b489-e17acf1193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634B16-1855-45FC-9D47-B8583671B0A9}">
  <ds:schemaRefs>
    <ds:schemaRef ds:uri="http://purl.org/dc/terms/"/>
    <ds:schemaRef ds:uri="8d5dacd4-58c2-46f6-85ae-62dd413f0fd4"/>
    <ds:schemaRef ds:uri="http://schemas.microsoft.com/office/2006/metadata/properties"/>
    <ds:schemaRef ds:uri="http://schemas.microsoft.com/office/2006/documentManagement/types"/>
    <ds:schemaRef ds:uri="544160ea-584a-4f5c-b489-e17acf119397"/>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221366E-1D6E-428B-A92C-FDF28472F6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dacd4-58c2-46f6-85ae-62dd413f0fd4"/>
    <ds:schemaRef ds:uri="544160ea-584a-4f5c-b489-e17acf1193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D77690-AEAB-4F91-8274-14B2EBA30C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153</TotalTime>
  <Words>343</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Gregory</dc:creator>
  <cp:lastModifiedBy>Claire Murphy</cp:lastModifiedBy>
  <cp:revision>97</cp:revision>
  <cp:lastPrinted>2023-06-08T11:48:19Z</cp:lastPrinted>
  <dcterms:created xsi:type="dcterms:W3CDTF">2021-10-03T15:13:20Z</dcterms:created>
  <dcterms:modified xsi:type="dcterms:W3CDTF">2023-06-08T11:49:06Z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0x01010095C3CF68BBBBC947A40CF010DBE61D5B</vt:lpwstr>
  </property>
  <property fmtid="{D5CDD505-2E9C-101B-9397-08002B2CF9AE}" pid="3" name="MediaServiceImageTags">
    <vt:lpwstr/>
  </property>
</Properties>
</file>